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DE"/>
          </a:solidFill>
        </a:fill>
      </a:tcStyle>
    </a:wholeTbl>
    <a:band2H>
      <a:tcTxStyle b="def" i="def"/>
      <a:tcStyle>
        <a:tcBdr/>
        <a:fill>
          <a:solidFill>
            <a:srgbClr val="E6E9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6"/>
          </a:solidFill>
        </a:fill>
      </a:tcStyle>
    </a:wholeTbl>
    <a:band2H>
      <a:tcTxStyle b="def" i="def"/>
      <a:tcStyle>
        <a:tcBdr/>
        <a:fill>
          <a:solidFill>
            <a:srgbClr val="E6EF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3D9"/>
          </a:solidFill>
        </a:fill>
      </a:tcStyle>
    </a:wholeTbl>
    <a:band2H>
      <a:tcTxStyle b="def" i="def"/>
      <a:tcStyle>
        <a:tcBdr/>
        <a:fill>
          <a:solidFill>
            <a:srgbClr val="FFF1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EA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2CB"/>
          </a:solidFill>
        </a:fill>
      </a:tcStyle>
    </a:wholeTbl>
    <a:band2H>
      <a:tcTxStyle b="def" i="def"/>
      <a:tcStyle>
        <a:tcBdr/>
        <a:fill>
          <a:solidFill>
            <a:srgbClr val="FD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" name="Google Shape;11;p2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Google Shape;12;p2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390267" y="3238450"/>
            <a:ext cx="6331501" cy="12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61;p11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Google Shape;62;p11"/>
          <p:cNvSpPr/>
          <p:nvPr/>
        </p:nvSpPr>
        <p:spPr>
          <a:xfrm>
            <a:off x="425200" y="415650"/>
            <a:ext cx="82968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853950" y="1304850"/>
            <a:ext cx="7436101" cy="1538400"/>
          </a:xfrm>
          <a:prstGeom prst="rect">
            <a:avLst/>
          </a:prstGeom>
        </p:spPr>
        <p:txBody>
          <a:bodyPr anchor="ctr"/>
          <a:lstStyle>
            <a:lvl1pPr algn="ctr">
              <a:defRPr sz="9600">
                <a:solidFill>
                  <a:srgbClr val="F4652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853950" y="2919450"/>
            <a:ext cx="7436101" cy="10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;p3"/>
          <p:cNvSpPr/>
          <p:nvPr/>
        </p:nvSpPr>
        <p:spPr>
          <a:xfrm>
            <a:off x="425200" y="415650"/>
            <a:ext cx="8296801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Google Shape;18;p3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406424" y="1806824"/>
            <a:ext cx="8296801" cy="1542001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2;p4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Google Shape;23;p4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Google Shape;24;p4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2400250" y="575950"/>
            <a:ext cx="6321601" cy="635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xfrm>
            <a:off x="2410111" y="1595776"/>
            <a:ext cx="6321602" cy="3002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9;p5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Google Shape;30;p5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Google Shape;31;p5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2400250" y="575950"/>
            <a:ext cx="6321601" cy="635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2400302" y="1602675"/>
            <a:ext cx="3071401" cy="3002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4;p5"/>
          <p:cNvSpPr txBox="1"/>
          <p:nvPr>
            <p:ph type="body" sz="quarter" idx="13"/>
          </p:nvPr>
        </p:nvSpPr>
        <p:spPr>
          <a:xfrm>
            <a:off x="5650572" y="1602675"/>
            <a:ext cx="3071401" cy="3002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40;p7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319499" y="936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319499" y="1846803"/>
            <a:ext cx="2808001" cy="2806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45;p8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83102" y="712140"/>
            <a:ext cx="6244201" cy="38355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49;p9"/>
          <p:cNvSpPr/>
          <p:nvPr/>
        </p:nvSpPr>
        <p:spPr>
          <a:xfrm>
            <a:off x="4572000" y="124"/>
            <a:ext cx="4572000" cy="5143501"/>
          </a:xfrm>
          <a:prstGeom prst="rect">
            <a:avLst/>
          </a:prstGeom>
          <a:solidFill>
            <a:srgbClr val="F46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" name="Google Shape;50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265500" y="1397349"/>
            <a:ext cx="4045200" cy="1318201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F4652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265500" y="2735371"/>
            <a:ext cx="4045200" cy="1345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Google Shape;53;p9"/>
          <p:cNvSpPr txBox="1"/>
          <p:nvPr>
            <p:ph type="body" sz="half" idx="13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56;p10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Google Shape;57;p10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328016" y="4226024"/>
            <a:ext cx="8388602" cy="393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6B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03299" y="411575"/>
            <a:ext cx="8520602" cy="63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09886" y="4717934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2;p13"/>
          <p:cNvSpPr txBox="1"/>
          <p:nvPr>
            <p:ph type="ctrTitle"/>
          </p:nvPr>
        </p:nvSpPr>
        <p:spPr>
          <a:xfrm>
            <a:off x="2371725" y="477825"/>
            <a:ext cx="5099700" cy="786000"/>
          </a:xfrm>
          <a:prstGeom prst="rect">
            <a:avLst/>
          </a:prstGeom>
        </p:spPr>
        <p:txBody>
          <a:bodyPr/>
          <a:lstStyle>
            <a:lvl1pPr defTabSz="749808">
              <a:defRPr sz="3936">
                <a:solidFill>
                  <a:srgbClr val="000000"/>
                </a:solidFill>
              </a:defRPr>
            </a:lvl1pPr>
          </a:lstStyle>
          <a:p>
            <a:pPr/>
            <a:r>
              <a:t>Surgical Glasses</a:t>
            </a:r>
          </a:p>
        </p:txBody>
      </p:sp>
      <p:sp>
        <p:nvSpPr>
          <p:cNvPr id="128" name="Google Shape;73;p13"/>
          <p:cNvSpPr txBox="1"/>
          <p:nvPr>
            <p:ph type="subTitle" sz="quarter" idx="1"/>
          </p:nvPr>
        </p:nvSpPr>
        <p:spPr>
          <a:xfrm>
            <a:off x="2390267" y="3238450"/>
            <a:ext cx="6331501" cy="1241700"/>
          </a:xfrm>
          <a:prstGeom prst="rect">
            <a:avLst/>
          </a:prstGeom>
        </p:spPr>
        <p:txBody>
          <a:bodyPr/>
          <a:lstStyle>
            <a:lvl1pPr marL="457200" indent="-381000">
              <a:buClr>
                <a:srgbClr val="000000"/>
              </a:buClr>
              <a:buSzPts val="2400"/>
              <a:buFont typeface="Helvetica"/>
              <a:buChar char="-"/>
              <a:defRPr sz="24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pPr/>
            <a:r>
              <a:t>Team 26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50;p22" descr="Google Shape;150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774" y="140549"/>
            <a:ext cx="4254601" cy="312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 Shape;151;p22" descr="Google Shape;151;p22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1548075" y="125126"/>
            <a:ext cx="2072001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Google Shape;152;p22"/>
          <p:cNvSpPr txBox="1"/>
          <p:nvPr/>
        </p:nvSpPr>
        <p:spPr>
          <a:xfrm>
            <a:off x="867624" y="787772"/>
            <a:ext cx="34329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Tech Stack</a:t>
            </a:r>
          </a:p>
        </p:txBody>
      </p:sp>
      <p:sp>
        <p:nvSpPr>
          <p:cNvPr id="183" name="Google Shape;153;p22"/>
          <p:cNvSpPr txBox="1"/>
          <p:nvPr>
            <p:ph type="body" sz="quarter" idx="4294967295"/>
          </p:nvPr>
        </p:nvSpPr>
        <p:spPr>
          <a:xfrm>
            <a:off x="867624" y="1427824"/>
            <a:ext cx="3432902" cy="1766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Web Development (HTML, CSS, Bootstrap, JQuery, JS, Python [Django]).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IoT and Physics.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Adafruit libraries.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Computer Vision.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Microsoft Azure.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Flutter.</a:t>
            </a:r>
          </a:p>
          <a:p>
            <a:pPr marL="448055" indent="-298704" defTabSz="896111">
              <a:buSzPts val="1100"/>
              <a:buFont typeface="Arial"/>
              <a:buChar char="➔"/>
              <a:defRPr sz="1176">
                <a:solidFill>
                  <a:srgbClr val="24292E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Heroku</a:t>
            </a:r>
          </a:p>
        </p:txBody>
      </p:sp>
      <p:pic>
        <p:nvPicPr>
          <p:cNvPr id="184" name="Google Shape;154;p22" descr="Google Shape;15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1374" y="126049"/>
            <a:ext cx="4254601" cy="312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55;p22" descr="Google Shape;155;p22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5802674" y="186826"/>
            <a:ext cx="2072001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56;p22"/>
          <p:cNvSpPr txBox="1"/>
          <p:nvPr/>
        </p:nvSpPr>
        <p:spPr>
          <a:xfrm>
            <a:off x="5122224" y="849472"/>
            <a:ext cx="34329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The Future</a:t>
            </a:r>
          </a:p>
        </p:txBody>
      </p:sp>
      <p:sp>
        <p:nvSpPr>
          <p:cNvPr id="187" name="Google Shape;157;p22"/>
          <p:cNvSpPr txBox="1"/>
          <p:nvPr/>
        </p:nvSpPr>
        <p:spPr>
          <a:xfrm>
            <a:off x="5122224" y="1489524"/>
            <a:ext cx="3432902" cy="13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15000"/>
              </a:lnSpc>
              <a:defRPr b="1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$220 billion industry </a:t>
            </a:r>
            <a:r>
              <a:rPr b="0"/>
              <a:t>in the</a:t>
            </a:r>
            <a:r>
              <a:t> Indian market </a:t>
            </a:r>
            <a:r>
              <a:rPr b="0"/>
              <a:t>by 2020 due to immediate need in surgeries.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We intend to scale it  and add more related features with the help of industry professionals.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62;p23" descr="Google Shape;162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My Movie 2" descr="My Movie 2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72;p25"/>
          <p:cNvSpPr txBox="1"/>
          <p:nvPr>
            <p:ph type="title"/>
          </p:nvPr>
        </p:nvSpPr>
        <p:spPr>
          <a:xfrm>
            <a:off x="406425" y="1806824"/>
            <a:ext cx="8296800" cy="1542002"/>
          </a:xfrm>
          <a:prstGeom prst="rect">
            <a:avLst/>
          </a:prstGeom>
        </p:spPr>
        <p:txBody>
          <a:bodyPr/>
          <a:lstStyle/>
          <a:p>
            <a:pPr defTabSz="676655">
              <a:defRPr sz="3552">
                <a:solidFill>
                  <a:srgbClr val="000000"/>
                </a:solidFill>
              </a:defRPr>
            </a:pPr>
            <a:r>
              <a:t>Thank You</a:t>
            </a:r>
          </a:p>
          <a:p>
            <a:pPr defTabSz="676655">
              <a:defRPr sz="3552">
                <a:solidFill>
                  <a:srgbClr val="000000"/>
                </a:solidFill>
              </a:defRPr>
            </a:pPr>
          </a:p>
          <a:p>
            <a:pPr defTabSz="676655">
              <a:defRPr sz="1776">
                <a:solidFill>
                  <a:srgbClr val="000000"/>
                </a:solidFill>
              </a:defRPr>
            </a:pPr>
            <a:r>
              <a:t>-Team 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rallax Idea Intro" descr="Parallax Idea Intro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83;p15" descr="Google Shape;83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400" y="193577"/>
            <a:ext cx="4254600" cy="351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84;p15" descr="Google Shape;84;p15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1408700" y="178151"/>
            <a:ext cx="2072000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oogle Shape;85;p15"/>
          <p:cNvSpPr txBox="1"/>
          <p:nvPr/>
        </p:nvSpPr>
        <p:spPr>
          <a:xfrm>
            <a:off x="728249" y="840797"/>
            <a:ext cx="34329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Problem?</a:t>
            </a:r>
          </a:p>
        </p:txBody>
      </p:sp>
      <p:sp>
        <p:nvSpPr>
          <p:cNvPr id="135" name="Google Shape;86;p15"/>
          <p:cNvSpPr txBox="1"/>
          <p:nvPr>
            <p:ph type="body" sz="quarter" idx="4294967295"/>
          </p:nvPr>
        </p:nvSpPr>
        <p:spPr>
          <a:xfrm>
            <a:off x="728249" y="1408327"/>
            <a:ext cx="3432902" cy="201449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None/>
              <a:defRPr b="1" sz="12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Time Wastage &amp; Improper Communication </a:t>
            </a:r>
            <a:r>
              <a:rPr b="0">
                <a:solidFill>
                  <a:srgbClr val="000000"/>
                </a:solidFill>
              </a:rPr>
              <a:t> the biggest factors leading to loss of lives of thousands of people every year.</a:t>
            </a:r>
          </a:p>
        </p:txBody>
      </p:sp>
      <p:sp>
        <p:nvSpPr>
          <p:cNvPr id="136" name="Google Shape;87;p15"/>
          <p:cNvSpPr txBox="1"/>
          <p:nvPr/>
        </p:nvSpPr>
        <p:spPr>
          <a:xfrm>
            <a:off x="881549" y="2305649"/>
            <a:ext cx="3126302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2.6 Million Deaths</a:t>
            </a:r>
          </a:p>
        </p:txBody>
      </p:sp>
      <p:grpSp>
        <p:nvGrpSpPr>
          <p:cNvPr id="139" name="Google Shape;88;p15"/>
          <p:cNvGrpSpPr/>
          <p:nvPr/>
        </p:nvGrpSpPr>
        <p:grpSpPr>
          <a:xfrm>
            <a:off x="875874" y="1590475"/>
            <a:ext cx="3036902" cy="2158650"/>
            <a:chOff x="0" y="0"/>
            <a:chExt cx="3036900" cy="2158648"/>
          </a:xfrm>
        </p:grpSpPr>
        <p:sp>
          <p:nvSpPr>
            <p:cNvPr id="137" name="Rectangle"/>
            <p:cNvSpPr/>
            <p:nvPr/>
          </p:nvSpPr>
          <p:spPr>
            <a:xfrm>
              <a:off x="0" y="726374"/>
              <a:ext cx="3036901" cy="705901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" name="(data by WHO, 14 September 2019)"/>
            <p:cNvSpPr txBox="1"/>
            <p:nvPr/>
          </p:nvSpPr>
          <p:spPr>
            <a:xfrm>
              <a:off x="0" y="0"/>
              <a:ext cx="3036901" cy="2158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 algn="ctr">
                <a:defRPr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t>(data by WHO, 14 September 2019)</a:t>
              </a:r>
            </a:p>
            <a:p>
              <a:pPr>
                <a:defRPr sz="1300"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140" name="Google Shape;89;p15" descr="Google Shape;8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24" y="117386"/>
            <a:ext cx="4254601" cy="4818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90;p15" descr="Google Shape;90;p15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5693525" y="101951"/>
            <a:ext cx="2072000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91;p15"/>
          <p:cNvSpPr txBox="1"/>
          <p:nvPr/>
        </p:nvSpPr>
        <p:spPr>
          <a:xfrm>
            <a:off x="5013074" y="764597"/>
            <a:ext cx="34329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Also,</a:t>
            </a:r>
          </a:p>
        </p:txBody>
      </p:sp>
      <p:sp>
        <p:nvSpPr>
          <p:cNvPr id="143" name="Google Shape;92;p15"/>
          <p:cNvSpPr txBox="1"/>
          <p:nvPr/>
        </p:nvSpPr>
        <p:spPr>
          <a:xfrm>
            <a:off x="5013074" y="1332130"/>
            <a:ext cx="3432902" cy="332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15000"/>
              </a:lnSpc>
              <a:defRPr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The problem of </a:t>
            </a:r>
            <a:r>
              <a:rPr b="1"/>
              <a:t>Patient Safety in Surgeries </a:t>
            </a:r>
            <a:r>
              <a:t>has not been fully addressed.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Journal, </a:t>
            </a:r>
            <a:r>
              <a:rPr b="1"/>
              <a:t>BioMedicalCentral</a:t>
            </a:r>
            <a:r>
              <a:rPr>
                <a:solidFill>
                  <a:srgbClr val="1155CC"/>
                </a:solidFill>
              </a:rPr>
              <a:t> </a:t>
            </a:r>
            <a:r>
              <a:t>published in 2014 clearly highlights the following reasons in impacting </a:t>
            </a:r>
            <a:r>
              <a:rPr b="1"/>
              <a:t>doctor’s sense of judgement</a:t>
            </a:r>
            <a:r>
              <a:rPr>
                <a:solidFill>
                  <a:srgbClr val="1155CC"/>
                </a:solidFill>
              </a:rPr>
              <a:t> </a:t>
            </a:r>
            <a:r>
              <a:t>and </a:t>
            </a:r>
            <a:r>
              <a:rPr b="1"/>
              <a:t>decision taking</a:t>
            </a:r>
            <a:r>
              <a:t>:</a:t>
            </a:r>
          </a:p>
          <a:p>
            <a:pPr marL="457200" indent="-30480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200"/>
              <a:buAutoNum type="arabicPeriod" startAt="1"/>
              <a:def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Breakdown in communication within and amongst the surgical team.</a:t>
            </a:r>
          </a:p>
          <a:p>
            <a:pPr marL="457200" indent="-304800">
              <a:lnSpc>
                <a:spcPct val="115000"/>
              </a:lnSpc>
              <a:buClr>
                <a:srgbClr val="333333"/>
              </a:buClr>
              <a:buSzPts val="1200"/>
              <a:buAutoNum type="arabicPeriod" startAt="1"/>
              <a:def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Delay in diagnosis.</a:t>
            </a:r>
          </a:p>
          <a:p>
            <a:pPr marL="457200" indent="-304800">
              <a:lnSpc>
                <a:spcPct val="115000"/>
              </a:lnSpc>
              <a:buClr>
                <a:srgbClr val="333333"/>
              </a:buClr>
              <a:buSzPts val="1200"/>
              <a:buAutoNum type="arabicPeriod" startAt="1"/>
              <a:def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Delay in treatment.</a:t>
            </a:r>
          </a:p>
          <a:p>
            <a:pPr indent="457200"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97;p16"/>
          <p:cNvSpPr txBox="1"/>
          <p:nvPr>
            <p:ph type="title"/>
          </p:nvPr>
        </p:nvSpPr>
        <p:spPr>
          <a:xfrm>
            <a:off x="283099" y="712149"/>
            <a:ext cx="8631602" cy="2358302"/>
          </a:xfrm>
          <a:prstGeom prst="rect">
            <a:avLst/>
          </a:prstGeom>
        </p:spPr>
        <p:txBody>
          <a:bodyPr anchor="t"/>
          <a:lstStyle/>
          <a:p>
            <a:pPr defTabSz="896111">
              <a:defRPr sz="4704"/>
            </a:pPr>
            <a:r>
              <a:t>Improper communication between doctor and staff can cost a patient his </a:t>
            </a:r>
            <a:r>
              <a:rPr>
                <a:solidFill>
                  <a:srgbClr val="FF0000"/>
                </a:solidFill>
              </a:rPr>
              <a:t>life!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02;p17" descr="Google Shape;102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25" y="1081412"/>
            <a:ext cx="8128751" cy="435227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oogle Shape;103;p17"/>
          <p:cNvSpPr txBox="1"/>
          <p:nvPr/>
        </p:nvSpPr>
        <p:spPr>
          <a:xfrm>
            <a:off x="949174" y="481874"/>
            <a:ext cx="7530302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Introducing,</a:t>
            </a:r>
          </a:p>
          <a:p>
            <a:pPr>
              <a:defRPr sz="48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Smart Surgical Glasses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08;p18" descr="Google Shape;108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2600" y="162724"/>
            <a:ext cx="5378800" cy="481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oogle Shape;109;p18" descr="Google Shape;109;p18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3536000" y="147301"/>
            <a:ext cx="2072001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Google Shape;110;p18"/>
          <p:cNvSpPr txBox="1"/>
          <p:nvPr/>
        </p:nvSpPr>
        <p:spPr>
          <a:xfrm>
            <a:off x="2342025" y="809950"/>
            <a:ext cx="44601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Smart Surgical Glasses</a:t>
            </a:r>
          </a:p>
        </p:txBody>
      </p:sp>
      <p:sp>
        <p:nvSpPr>
          <p:cNvPr id="153" name="Google Shape;111;p18"/>
          <p:cNvSpPr txBox="1"/>
          <p:nvPr>
            <p:ph type="body" sz="half" idx="4294967295"/>
          </p:nvPr>
        </p:nvSpPr>
        <p:spPr>
          <a:xfrm>
            <a:off x="2454100" y="1449999"/>
            <a:ext cx="4045500" cy="32556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Pts val="1400"/>
              <a:buChar char="➔"/>
              <a:defRPr b="1" sz="1400">
                <a:latin typeface="Raleway"/>
                <a:ea typeface="Raleway"/>
                <a:cs typeface="Raleway"/>
                <a:sym typeface="Raleway"/>
              </a:defRPr>
            </a:pPr>
            <a:r>
              <a:t>Features</a:t>
            </a:r>
            <a:br/>
            <a:r>
              <a:rPr b="0" sz="1200"/>
              <a:t>Smart Surgical Glasses displays:</a:t>
            </a:r>
            <a:endParaRPr sz="1200"/>
          </a:p>
          <a:p>
            <a:pPr lvl="1" marL="914400" indent="-304800"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Important vitals of the patient(eg: Oxygen level, Heart rate, BP etc).</a:t>
            </a:r>
          </a:p>
          <a:p>
            <a:pPr lvl="1" marL="914400" indent="-304800"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Displays important information as summarized text of key words.</a:t>
            </a:r>
          </a:p>
          <a:p>
            <a:pPr lvl="1" marL="914400" indent="-304800"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Eye tracking.</a:t>
            </a:r>
          </a:p>
          <a:p>
            <a:pPr lvl="1" marL="914400" indent="-304800"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Displays memo before operation to the doctor.</a:t>
            </a:r>
          </a:p>
          <a:p>
            <a:pPr indent="-317500">
              <a:buSzPts val="1400"/>
              <a:buChar char="➔"/>
              <a:defRPr b="1" sz="1400">
                <a:latin typeface="Raleway"/>
                <a:ea typeface="Raleway"/>
                <a:cs typeface="Raleway"/>
                <a:sym typeface="Raleway"/>
              </a:defRPr>
            </a:pPr>
            <a:r>
              <a:t>Target Audience</a:t>
            </a:r>
          </a:p>
          <a:p>
            <a:pPr lvl="1" marL="914400" indent="-317500">
              <a:spcBef>
                <a:spcPts val="1000"/>
              </a:spcBef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Surgeons</a:t>
            </a:r>
          </a:p>
          <a:p>
            <a:pPr lvl="1" marL="914400" indent="-317500">
              <a:spcBef>
                <a:spcPts val="1000"/>
              </a:spcBef>
              <a:buSzPts val="1200"/>
              <a:buChar char="◆"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t>Operating Staff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16;p19" descr="Google Shape;11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2600" y="162724"/>
            <a:ext cx="5378800" cy="481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17;p19" descr="Google Shape;117;p19"/>
          <p:cNvPicPr>
            <a:picLocks noChangeAspect="1"/>
          </p:cNvPicPr>
          <p:nvPr/>
        </p:nvPicPr>
        <p:blipFill>
          <a:blip r:embed="rId3">
            <a:extLst/>
          </a:blip>
          <a:srcRect l="9244" t="5926" r="2117" b="10011"/>
          <a:stretch>
            <a:fillRect/>
          </a:stretch>
        </p:blipFill>
        <p:spPr>
          <a:xfrm rot="154828">
            <a:off x="3536000" y="147301"/>
            <a:ext cx="2072001" cy="7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Google Shape;118;p19"/>
          <p:cNvSpPr txBox="1"/>
          <p:nvPr/>
        </p:nvSpPr>
        <p:spPr>
          <a:xfrm>
            <a:off x="2342025" y="1110250"/>
            <a:ext cx="44601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 algn="ctr">
              <a:defRPr b="1" sz="30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Summarized Text as Keyword</a:t>
            </a:r>
          </a:p>
        </p:txBody>
      </p:sp>
      <p:sp>
        <p:nvSpPr>
          <p:cNvPr id="158" name="Google Shape;119;p19"/>
          <p:cNvSpPr txBox="1"/>
          <p:nvPr>
            <p:ph type="body" sz="quarter" idx="4294967295"/>
          </p:nvPr>
        </p:nvSpPr>
        <p:spPr>
          <a:xfrm>
            <a:off x="2454100" y="2187400"/>
            <a:ext cx="4224600" cy="1356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457200">
              <a:buSzTx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Akshat give the patient Anesthesia Isoflurane </a:t>
            </a:r>
          </a:p>
        </p:txBody>
      </p:sp>
      <p:sp>
        <p:nvSpPr>
          <p:cNvPr id="159" name="Google Shape;120;p19"/>
          <p:cNvSpPr/>
          <p:nvPr/>
        </p:nvSpPr>
        <p:spPr>
          <a:xfrm>
            <a:off x="4459949" y="2691650"/>
            <a:ext cx="347401" cy="69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4A86E8"/>
          </a:solidFill>
          <a:ln>
            <a:solidFill>
              <a:srgbClr val="4A86E8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0" name="Google Shape;121;p19"/>
          <p:cNvSpPr txBox="1"/>
          <p:nvPr/>
        </p:nvSpPr>
        <p:spPr>
          <a:xfrm>
            <a:off x="2345475" y="3599500"/>
            <a:ext cx="4605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lnSpc>
                <a:spcPct val="115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Doctor:  Anesthesia Isoflurane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26;p20"/>
          <p:cNvSpPr txBox="1"/>
          <p:nvPr>
            <p:ph type="title"/>
          </p:nvPr>
        </p:nvSpPr>
        <p:spPr>
          <a:xfrm>
            <a:off x="410174" y="395300"/>
            <a:ext cx="4815602" cy="935100"/>
          </a:xfrm>
          <a:prstGeom prst="rect">
            <a:avLst/>
          </a:prstGeom>
        </p:spPr>
        <p:txBody>
          <a:bodyPr/>
          <a:lstStyle/>
          <a:p>
            <a:pPr/>
            <a:r>
              <a:t>App UI</a:t>
            </a:r>
          </a:p>
        </p:txBody>
      </p:sp>
      <p:pic>
        <p:nvPicPr>
          <p:cNvPr id="163" name="Google Shape;127;p20" descr="Google Shape;127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8800" y="183774"/>
            <a:ext cx="2721769" cy="48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Google Shape;128;p20"/>
          <p:cNvSpPr txBox="1"/>
          <p:nvPr/>
        </p:nvSpPr>
        <p:spPr>
          <a:xfrm>
            <a:off x="562525" y="1268474"/>
            <a:ext cx="47064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(Provided as an additional service to the surgeons)</a:t>
            </a:r>
          </a:p>
        </p:txBody>
      </p:sp>
      <p:sp>
        <p:nvSpPr>
          <p:cNvPr id="165" name="Google Shape;129;p20"/>
          <p:cNvSpPr/>
          <p:nvPr/>
        </p:nvSpPr>
        <p:spPr>
          <a:xfrm flipV="1">
            <a:off x="4504774" y="4818700"/>
            <a:ext cx="3787801" cy="1119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Google Shape;130;p20"/>
          <p:cNvSpPr txBox="1"/>
          <p:nvPr/>
        </p:nvSpPr>
        <p:spPr>
          <a:xfrm>
            <a:off x="2991974" y="4695275"/>
            <a:ext cx="12327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Quick Note</a:t>
            </a:r>
          </a:p>
        </p:txBody>
      </p:sp>
      <p:sp>
        <p:nvSpPr>
          <p:cNvPr id="167" name="Google Shape;131;p20"/>
          <p:cNvSpPr/>
          <p:nvPr/>
        </p:nvSpPr>
        <p:spPr>
          <a:xfrm flipV="1">
            <a:off x="4314275" y="1109499"/>
            <a:ext cx="1949701" cy="8067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Google Shape;132;p20"/>
          <p:cNvSpPr txBox="1"/>
          <p:nvPr/>
        </p:nvSpPr>
        <p:spPr>
          <a:xfrm>
            <a:off x="3182424" y="1799700"/>
            <a:ext cx="1232701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Quick Search Records</a:t>
            </a:r>
          </a:p>
        </p:txBody>
      </p:sp>
      <p:sp>
        <p:nvSpPr>
          <p:cNvPr id="169" name="Google Shape;133;p20"/>
          <p:cNvSpPr/>
          <p:nvPr/>
        </p:nvSpPr>
        <p:spPr>
          <a:xfrm flipV="1">
            <a:off x="4415125" y="2034900"/>
            <a:ext cx="1949701" cy="8067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Google Shape;134;p20"/>
          <p:cNvSpPr txBox="1"/>
          <p:nvPr/>
        </p:nvSpPr>
        <p:spPr>
          <a:xfrm>
            <a:off x="2902324" y="2714100"/>
            <a:ext cx="1602302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Records/ Details of Operations</a:t>
            </a:r>
          </a:p>
        </p:txBody>
      </p:sp>
      <p:sp>
        <p:nvSpPr>
          <p:cNvPr id="171" name="Google Shape;135;p20"/>
          <p:cNvSpPr/>
          <p:nvPr/>
        </p:nvSpPr>
        <p:spPr>
          <a:xfrm>
            <a:off x="5692599" y="3747675"/>
            <a:ext cx="1613701" cy="8067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Google Shape;136;p20"/>
          <p:cNvSpPr txBox="1"/>
          <p:nvPr/>
        </p:nvSpPr>
        <p:spPr>
          <a:xfrm>
            <a:off x="5005675" y="3433950"/>
            <a:ext cx="7686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Home</a:t>
            </a:r>
          </a:p>
        </p:txBody>
      </p:sp>
      <p:sp>
        <p:nvSpPr>
          <p:cNvPr id="173" name="Google Shape;137;p20"/>
          <p:cNvSpPr/>
          <p:nvPr/>
        </p:nvSpPr>
        <p:spPr>
          <a:xfrm>
            <a:off x="4650275" y="3848549"/>
            <a:ext cx="1613701" cy="8067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Google Shape;138;p20"/>
          <p:cNvSpPr txBox="1"/>
          <p:nvPr/>
        </p:nvSpPr>
        <p:spPr>
          <a:xfrm>
            <a:off x="4157374" y="3486999"/>
            <a:ext cx="8358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Settings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43;p21"/>
          <p:cNvSpPr txBox="1"/>
          <p:nvPr>
            <p:ph type="title"/>
          </p:nvPr>
        </p:nvSpPr>
        <p:spPr>
          <a:xfrm>
            <a:off x="366699" y="530599"/>
            <a:ext cx="4959002" cy="1304401"/>
          </a:xfrm>
          <a:prstGeom prst="rect">
            <a:avLst/>
          </a:prstGeom>
        </p:spPr>
        <p:txBody>
          <a:bodyPr/>
          <a:lstStyle>
            <a:lvl1pPr defTabSz="704087">
              <a:defRPr sz="3696"/>
            </a:lvl1pPr>
          </a:lstStyle>
          <a:p>
            <a:pPr/>
            <a:r>
              <a:t>In-app Patient Records</a:t>
            </a:r>
          </a:p>
        </p:txBody>
      </p:sp>
      <p:pic>
        <p:nvPicPr>
          <p:cNvPr id="177" name="Google Shape;144;p21" descr="Google Shape;144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974" y="152400"/>
            <a:ext cx="2721769" cy="483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Google Shape;145;p21"/>
          <p:cNvSpPr txBox="1"/>
          <p:nvPr/>
        </p:nvSpPr>
        <p:spPr>
          <a:xfrm>
            <a:off x="694774" y="2061874"/>
            <a:ext cx="4045201" cy="191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Displaying a short description of records to the surgeons which include:</a:t>
            </a:r>
          </a:p>
          <a:p>
            <a: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➔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Details of Patient (eg. His/her area of operation, age, recent vitals)</a:t>
            </a: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➔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Doctors assisted during surgery</a:t>
            </a: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➔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Tonics which were involved in surgery</a:t>
            </a: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➔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General Description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46B3E6"/>
      </a:dk1>
      <a:lt1>
        <a:srgbClr val="F46524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